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70" r:id="rId9"/>
    <p:sldId id="262" r:id="rId10"/>
    <p:sldId id="271" r:id="rId11"/>
    <p:sldId id="264" r:id="rId12"/>
    <p:sldId id="265" r:id="rId13"/>
    <p:sldId id="266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07"/>
  </p:normalViewPr>
  <p:slideViewPr>
    <p:cSldViewPr snapToGrid="0" snapToObjects="1">
      <p:cViewPr varScale="1">
        <p:scale>
          <a:sx n="124" d="100"/>
          <a:sy n="124" d="100"/>
        </p:scale>
        <p:origin x="18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04" d="100"/>
          <a:sy n="104" d="100"/>
        </p:scale>
        <p:origin x="4496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3D3ADC-3701-CD48-9192-F1F8FB47A180}" type="datetimeFigureOut">
              <a:rPr lang="en-US" smtClean="0"/>
              <a:t>7/20/17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E57823-5F44-1741-ACC3-111CD4C85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706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76F02B-7CDF-A74C-B7AA-B0AECF14FCD4}" type="datetimeFigureOut">
              <a:rPr lang="en-US" smtClean="0"/>
              <a:t>7/20/17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705415-7063-C848-AD79-4624B556C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82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January 2017: 1.1 messages/sec</a:t>
            </a:r>
          </a:p>
          <a:p>
            <a:r>
              <a:rPr lang="en-US" dirty="0" smtClean="0"/>
              <a:t>April 2017: 7.5</a:t>
            </a:r>
            <a:r>
              <a:rPr lang="en-US" baseline="0" dirty="0" smtClean="0"/>
              <a:t> message/sec (just using message queue)</a:t>
            </a:r>
            <a:endParaRPr lang="en-US" dirty="0" smtClean="0"/>
          </a:p>
          <a:p>
            <a:r>
              <a:rPr lang="en-US" dirty="0" smtClean="0"/>
              <a:t>July 2017: 45 messages/sec = 4100% improvement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705415-7063-C848-AD79-4624B556C17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25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January 2017: 5.5 seconds</a:t>
            </a:r>
          </a:p>
          <a:p>
            <a:r>
              <a:rPr lang="en-US" dirty="0" smtClean="0"/>
              <a:t>July 2017: 0.48</a:t>
            </a:r>
            <a:r>
              <a:rPr lang="en-US" baseline="0" dirty="0" smtClean="0"/>
              <a:t> seconds = 1100% improvement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705415-7063-C848-AD79-4624B556C17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041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4811-1C3F-1541-A650-7DE0332CD006}" type="datetimeFigureOut">
              <a:rPr lang="en-US" smtClean="0"/>
              <a:t>7/20/17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F4D94-C688-C54F-AA96-B98A440218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4811-1C3F-1541-A650-7DE0332CD006}" type="datetimeFigureOut">
              <a:rPr lang="en-US" smtClean="0"/>
              <a:t>7/20/17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F4D94-C688-C54F-AA96-B98A440218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4811-1C3F-1541-A650-7DE0332CD006}" type="datetimeFigureOut">
              <a:rPr lang="en-US" smtClean="0"/>
              <a:t>7/20/17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F4D94-C688-C54F-AA96-B98A440218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4811-1C3F-1541-A650-7DE0332CD006}" type="datetimeFigureOut">
              <a:rPr lang="en-US" smtClean="0"/>
              <a:t>7/20/17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F4D94-C688-C54F-AA96-B98A440218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4811-1C3F-1541-A650-7DE0332CD006}" type="datetimeFigureOut">
              <a:rPr lang="en-US" smtClean="0"/>
              <a:t>7/20/17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F4D94-C688-C54F-AA96-B98A440218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4811-1C3F-1541-A650-7DE0332CD006}" type="datetimeFigureOut">
              <a:rPr lang="en-US" smtClean="0"/>
              <a:t>7/20/17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F4D94-C688-C54F-AA96-B98A440218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4811-1C3F-1541-A650-7DE0332CD006}" type="datetimeFigureOut">
              <a:rPr lang="en-US" smtClean="0"/>
              <a:t>7/20/17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F4D94-C688-C54F-AA96-B98A440218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4811-1C3F-1541-A650-7DE0332CD006}" type="datetimeFigureOut">
              <a:rPr lang="en-US" smtClean="0"/>
              <a:t>7/20/17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F4D94-C688-C54F-AA96-B98A440218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4811-1C3F-1541-A650-7DE0332CD006}" type="datetimeFigureOut">
              <a:rPr lang="en-US" smtClean="0"/>
              <a:t>7/20/17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F4D94-C688-C54F-AA96-B98A440218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4811-1C3F-1541-A650-7DE0332CD006}" type="datetimeFigureOut">
              <a:rPr lang="en-US" smtClean="0"/>
              <a:t>7/20/17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F4D94-C688-C54F-AA96-B98A440218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4811-1C3F-1541-A650-7DE0332CD006}" type="datetimeFigureOut">
              <a:rPr lang="en-US" smtClean="0"/>
              <a:t>7/20/17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F4D94-C688-C54F-AA96-B98A440218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46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24811-1C3F-1541-A650-7DE0332CD006}" type="datetimeFigureOut">
              <a:rPr lang="en-US" smtClean="0"/>
              <a:t>7/20/17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F4D94-C688-C54F-AA96-B98A44021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75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Message Broker to the Rescue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Michael Alberhasky</a:t>
            </a:r>
          </a:p>
          <a:p>
            <a:r>
              <a:rPr lang="en-US" dirty="0" smtClean="0"/>
              <a:t>ITS-AIS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730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Dispatch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Originally built in 2012</a:t>
            </a:r>
          </a:p>
          <a:p>
            <a:r>
              <a:rPr lang="en-US" dirty="0" smtClean="0"/>
              <a:t>Communication engine that can:</a:t>
            </a:r>
          </a:p>
          <a:p>
            <a:pPr lvl="1"/>
            <a:r>
              <a:rPr lang="en-US" dirty="0" smtClean="0"/>
              <a:t>Send email</a:t>
            </a:r>
          </a:p>
          <a:p>
            <a:pPr lvl="1"/>
            <a:r>
              <a:rPr lang="en-US" dirty="0"/>
              <a:t>G</a:t>
            </a:r>
            <a:r>
              <a:rPr lang="en-US" dirty="0" smtClean="0"/>
              <a:t>enerate PDFs</a:t>
            </a:r>
          </a:p>
          <a:p>
            <a:pPr lvl="1"/>
            <a:r>
              <a:rPr lang="en-US" dirty="0" smtClean="0"/>
              <a:t>Send SMS messages</a:t>
            </a:r>
          </a:p>
          <a:p>
            <a:pPr lvl="1"/>
            <a:r>
              <a:rPr lang="en-US" dirty="0" smtClean="0"/>
              <a:t>Place voice calls </a:t>
            </a:r>
          </a:p>
          <a:p>
            <a:r>
              <a:rPr lang="en-US" dirty="0" smtClean="0"/>
              <a:t>Uses institutional data to derive populations</a:t>
            </a:r>
          </a:p>
          <a:p>
            <a:r>
              <a:rPr lang="en-US" dirty="0" smtClean="0"/>
              <a:t>Full API for application integrations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810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Original Batch Processing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68" y="1498822"/>
            <a:ext cx="8891263" cy="4415842"/>
          </a:xfrm>
        </p:spPr>
      </p:pic>
    </p:spTree>
    <p:extLst>
      <p:ext uri="{BB962C8B-B14F-4D97-AF65-F5344CB8AC3E}">
        <p14:creationId xmlns:p14="http://schemas.microsoft.com/office/powerpoint/2010/main" val="221416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-287677"/>
            <a:ext cx="7333881" cy="5325189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Original Batch Workflow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58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Growing pains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50" y="1825625"/>
            <a:ext cx="7140100" cy="4351338"/>
          </a:xfrm>
        </p:spPr>
      </p:pic>
    </p:spTree>
    <p:extLst>
      <p:ext uri="{BB962C8B-B14F-4D97-AF65-F5344CB8AC3E}">
        <p14:creationId xmlns:p14="http://schemas.microsoft.com/office/powerpoint/2010/main" val="91738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February 9, 2017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Day Dispatch Stood Still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5299539" cy="4351338"/>
          </a:xfrm>
        </p:spPr>
        <p:txBody>
          <a:bodyPr/>
          <a:lstStyle/>
          <a:p>
            <a:r>
              <a:rPr lang="en-US" dirty="0" smtClean="0"/>
              <a:t>Water quality alert: 52,000 messages</a:t>
            </a:r>
          </a:p>
          <a:p>
            <a:r>
              <a:rPr lang="en-US" dirty="0" smtClean="0"/>
              <a:t>190,000 Admissions messages spread over 9 batches</a:t>
            </a:r>
          </a:p>
          <a:p>
            <a:r>
              <a:rPr lang="en-US" dirty="0" smtClean="0"/>
              <a:t>3,700 other batches</a:t>
            </a:r>
          </a:p>
          <a:p>
            <a:r>
              <a:rPr lang="en-US" dirty="0" smtClean="0"/>
              <a:t>257,000 messages for the whole day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716" y="1690689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718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for a message </a:t>
            </a:r>
            <a:r>
              <a:rPr lang="en-US" dirty="0" smtClean="0"/>
              <a:t>broker. So many choices</a:t>
            </a:r>
            <a:r>
              <a:rPr lang="mr-IN" dirty="0" smtClean="0"/>
              <a:t>…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713" y="3918307"/>
            <a:ext cx="2590800" cy="30480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47" y="1956527"/>
            <a:ext cx="2283432" cy="7131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190" y="2935563"/>
            <a:ext cx="2434975" cy="72674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420" y="4914045"/>
            <a:ext cx="2686585" cy="79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66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Queues and Topics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30" y="1374211"/>
            <a:ext cx="8973070" cy="4957345"/>
          </a:xfrm>
        </p:spPr>
      </p:pic>
    </p:spTree>
    <p:extLst>
      <p:ext uri="{BB962C8B-B14F-4D97-AF65-F5344CB8AC3E}">
        <p14:creationId xmlns:p14="http://schemas.microsoft.com/office/powerpoint/2010/main" val="1901271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Migrated in stages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Convert callback runner to message broker</a:t>
            </a:r>
          </a:p>
          <a:p>
            <a:r>
              <a:rPr lang="en-US" dirty="0" smtClean="0"/>
              <a:t>Extract message generation phase out from batch runner</a:t>
            </a:r>
          </a:p>
          <a:p>
            <a:r>
              <a:rPr lang="en-US" dirty="0" smtClean="0"/>
              <a:t>Migrate from batch runner to multi-threaded send workers for different priority messages</a:t>
            </a:r>
          </a:p>
          <a:p>
            <a:pPr lvl="1"/>
            <a:r>
              <a:rPr lang="en-US" b="1" dirty="0" smtClean="0"/>
              <a:t>Bulk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For marketing messages</a:t>
            </a:r>
          </a:p>
          <a:p>
            <a:pPr lvl="1"/>
            <a:r>
              <a:rPr lang="en-US" b="1" dirty="0" smtClean="0"/>
              <a:t>Dedicated</a:t>
            </a:r>
            <a:r>
              <a:rPr lang="en-US" dirty="0" smtClean="0"/>
              <a:t> - For clients that need highest priority</a:t>
            </a:r>
          </a:p>
          <a:p>
            <a:pPr lvl="1"/>
            <a:r>
              <a:rPr lang="en-US" b="1" dirty="0" smtClean="0"/>
              <a:t>Print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For using server with CUPS print queue</a:t>
            </a:r>
          </a:p>
          <a:p>
            <a:pPr lvl="1"/>
            <a:r>
              <a:rPr lang="en-US" b="1" dirty="0" smtClean="0"/>
              <a:t>Trickle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For clients that aren’t playing by the rules</a:t>
            </a:r>
          </a:p>
          <a:p>
            <a:pPr lvl="1"/>
            <a:r>
              <a:rPr lang="en-US" b="1" dirty="0"/>
              <a:t>Normal</a:t>
            </a:r>
            <a:r>
              <a:rPr lang="en-US" dirty="0"/>
              <a:t> </a:t>
            </a:r>
            <a:r>
              <a:rPr lang="mr-IN" dirty="0" smtClean="0"/>
              <a:t>–</a:t>
            </a:r>
            <a:r>
              <a:rPr lang="en-US" dirty="0" smtClean="0"/>
              <a:t> For regular priority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28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Hypothetical Queue Layout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77" y="1116709"/>
            <a:ext cx="8440469" cy="5359028"/>
          </a:xfrm>
        </p:spPr>
      </p:pic>
    </p:spTree>
    <p:extLst>
      <p:ext uri="{BB962C8B-B14F-4D97-AF65-F5344CB8AC3E}">
        <p14:creationId xmlns:p14="http://schemas.microsoft.com/office/powerpoint/2010/main" val="1279734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88321"/>
          </a:xfrm>
        </p:spPr>
        <p:txBody>
          <a:bodyPr/>
          <a:lstStyle/>
          <a:p>
            <a:r>
              <a:rPr lang="en-US" dirty="0" smtClean="0"/>
              <a:t>Worker/Queue Layout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1504" y="1013965"/>
            <a:ext cx="9057280" cy="5261095"/>
          </a:xfrm>
        </p:spPr>
      </p:pic>
    </p:spTree>
    <p:extLst>
      <p:ext uri="{BB962C8B-B14F-4D97-AF65-F5344CB8AC3E}">
        <p14:creationId xmlns:p14="http://schemas.microsoft.com/office/powerpoint/2010/main" val="1728915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Batch Workflow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85" y="1783156"/>
            <a:ext cx="8506357" cy="2932682"/>
          </a:xfrm>
        </p:spPr>
      </p:pic>
    </p:spTree>
    <p:extLst>
      <p:ext uri="{BB962C8B-B14F-4D97-AF65-F5344CB8AC3E}">
        <p14:creationId xmlns:p14="http://schemas.microsoft.com/office/powerpoint/2010/main" val="1184864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Send Rates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21" y="1569042"/>
            <a:ext cx="8713157" cy="4420791"/>
          </a:xfrm>
        </p:spPr>
      </p:pic>
    </p:spTree>
    <p:extLst>
      <p:ext uri="{BB962C8B-B14F-4D97-AF65-F5344CB8AC3E}">
        <p14:creationId xmlns:p14="http://schemas.microsoft.com/office/powerpoint/2010/main" val="1896250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to </a:t>
            </a:r>
            <a:r>
              <a:rPr lang="en-US" dirty="0" smtClean="0"/>
              <a:t>Deliver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87" y="1496851"/>
            <a:ext cx="8215569" cy="4546743"/>
          </a:xfrm>
        </p:spPr>
      </p:pic>
    </p:spTree>
    <p:extLst>
      <p:ext uri="{BB962C8B-B14F-4D97-AF65-F5344CB8AC3E}">
        <p14:creationId xmlns:p14="http://schemas.microsoft.com/office/powerpoint/2010/main" val="746061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Move to </a:t>
            </a:r>
            <a:r>
              <a:rPr lang="en-US" dirty="0" err="1" smtClean="0"/>
              <a:t>RabbitMQ</a:t>
            </a:r>
            <a:r>
              <a:rPr lang="en-US" dirty="0" smtClean="0"/>
              <a:t>?</a:t>
            </a:r>
          </a:p>
          <a:p>
            <a:r>
              <a:rPr lang="en-US" dirty="0" smtClean="0"/>
              <a:t>Make message generation truly multithreaded</a:t>
            </a:r>
          </a:p>
          <a:p>
            <a:r>
              <a:rPr lang="en-US" dirty="0" smtClean="0"/>
              <a:t>Offload some DB operations to MQ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699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Michael Alberhasky</a:t>
            </a:r>
          </a:p>
          <a:p>
            <a:pPr marL="0" indent="0" algn="ctr">
              <a:buNone/>
            </a:pPr>
            <a:r>
              <a:rPr lang="en-US" dirty="0" smtClean="0"/>
              <a:t>ITS-AIS</a:t>
            </a:r>
            <a:r>
              <a:rPr lang="en-US" b="1" dirty="0" smtClean="0"/>
              <a:t> </a:t>
            </a:r>
          </a:p>
          <a:p>
            <a:pPr marL="0" indent="0" algn="ctr">
              <a:buNone/>
            </a:pPr>
            <a:r>
              <a:rPr lang="en-US" dirty="0" err="1" smtClean="0"/>
              <a:t>michael-alberhasky@uiowa.edu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449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024x768 Center Logo" id="{4BBFB318-BA54-CA47-A873-204ECB72B5B4}" vid="{2724AF20-4BCE-EB49-92FD-8B9F94592D1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UI PPT Template 1024x768 Logo Centered</Template>
  <TotalTime>722</TotalTime>
  <Words>230</Words>
  <Application>Microsoft Macintosh PowerPoint</Application>
  <PresentationFormat>On-screen Show (4:3)</PresentationFormat>
  <Paragraphs>51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Calibri</vt:lpstr>
      <vt:lpstr>Mangal</vt:lpstr>
      <vt:lpstr>Arial</vt:lpstr>
      <vt:lpstr>Office Theme</vt:lpstr>
      <vt:lpstr>Message Broker to the Rescue</vt:lpstr>
      <vt:lpstr>Dispatch Background</vt:lpstr>
      <vt:lpstr>Original Batch Processing</vt:lpstr>
      <vt:lpstr>Original Batch Workflow</vt:lpstr>
      <vt:lpstr>Growing pains</vt:lpstr>
      <vt:lpstr>February 9, 2017 The Day Dispatch Stood Still</vt:lpstr>
      <vt:lpstr>Time for a message broker. So many choices…</vt:lpstr>
      <vt:lpstr>Queues and Topics</vt:lpstr>
      <vt:lpstr>Migrated in stages</vt:lpstr>
      <vt:lpstr>Hypothetical Queue Layout</vt:lpstr>
      <vt:lpstr>Worker/Queue Layout</vt:lpstr>
      <vt:lpstr>New Batch Workflow</vt:lpstr>
      <vt:lpstr>Send Rates</vt:lpstr>
      <vt:lpstr>Time to Deliver</vt:lpstr>
      <vt:lpstr>Next steps</vt:lpstr>
      <vt:lpstr>Questions?</vt:lpstr>
    </vt:vector>
  </TitlesOfParts>
  <Company/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Alberhasky, Michael J</dc:creator>
  <cp:lastModifiedBy>Alberhasky, Michael J</cp:lastModifiedBy>
  <cp:revision>24</cp:revision>
  <dcterms:created xsi:type="dcterms:W3CDTF">2017-07-17T20:22:26Z</dcterms:created>
  <dcterms:modified xsi:type="dcterms:W3CDTF">2017-07-20T14:57:15Z</dcterms:modified>
</cp:coreProperties>
</file>